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96" r:id="rId4"/>
    <p:sldId id="310"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1" r:id="rId19"/>
    <p:sldId id="312" r:id="rId20"/>
    <p:sldId id="313" r:id="rId21"/>
    <p:sldId id="322" r:id="rId22"/>
    <p:sldId id="314" r:id="rId23"/>
    <p:sldId id="315" r:id="rId24"/>
    <p:sldId id="316" r:id="rId25"/>
    <p:sldId id="317" r:id="rId26"/>
    <p:sldId id="31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068" autoAdjust="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CB3185F-048E-44E9-B5CA-24F461CCCE42}" type="datetimeFigureOut">
              <a:rPr lang="en-US" smtClean="0"/>
              <a:pPr/>
              <a:t>9/1/2020</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9C60CB1-8E87-49F0-8419-CE50CB7D46F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B3185F-048E-44E9-B5CA-24F461CCCE42}" type="datetimeFigureOut">
              <a:rPr lang="en-US" smtClean="0"/>
              <a:pPr/>
              <a:t>9/1/2020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C60CB1-8E87-49F0-8419-CE50CB7D46F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CB3185F-048E-44E9-B5CA-24F461CCCE42}" type="datetimeFigureOut">
              <a:rPr lang="en-US" smtClean="0"/>
              <a:pPr/>
              <a:t>9/1/2020</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9C60CB1-8E87-49F0-8419-CE50CB7D46F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B3185F-048E-44E9-B5CA-24F461CCCE42}" type="datetimeFigureOut">
              <a:rPr lang="en-US" smtClean="0"/>
              <a:pPr/>
              <a:t>9/1/2020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C60CB1-8E87-49F0-8419-CE50CB7D46F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CB3185F-048E-44E9-B5CA-24F461CCCE42}" type="datetimeFigureOut">
              <a:rPr lang="en-US" smtClean="0"/>
              <a:pPr/>
              <a:t>9/1/2020</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9C60CB1-8E87-49F0-8419-CE50CB7D46F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B3185F-048E-44E9-B5CA-24F461CCCE42}" type="datetimeFigureOut">
              <a:rPr lang="en-US" smtClean="0"/>
              <a:pPr/>
              <a:t>9/1/2020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9C60CB1-8E87-49F0-8419-CE50CB7D46F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B3185F-048E-44E9-B5CA-24F461CCCE42}" type="datetimeFigureOut">
              <a:rPr lang="en-US" smtClean="0"/>
              <a:pPr/>
              <a:t>9/1/2020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9C60CB1-8E87-49F0-8419-CE50CB7D46F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CB3185F-048E-44E9-B5CA-24F461CCCE42}" type="datetimeFigureOut">
              <a:rPr lang="en-US" smtClean="0"/>
              <a:pPr/>
              <a:t>9/1/2020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9C60CB1-8E87-49F0-8419-CE50CB7D46F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CB3185F-048E-44E9-B5CA-24F461CCCE42}" type="datetimeFigureOut">
              <a:rPr lang="en-US" smtClean="0"/>
              <a:pPr/>
              <a:t>9/1/2020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39C60CB1-8E87-49F0-8419-CE50CB7D46F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B3185F-048E-44E9-B5CA-24F461CCCE42}" type="datetimeFigureOut">
              <a:rPr lang="en-US" smtClean="0"/>
              <a:pPr/>
              <a:t>9/1/2020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9C60CB1-8E87-49F0-8419-CE50CB7D46F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CB3185F-048E-44E9-B5CA-24F461CCCE42}" type="datetimeFigureOut">
              <a:rPr lang="en-US" smtClean="0"/>
              <a:pPr/>
              <a:t>9/1/2020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9C60CB1-8E87-49F0-8419-CE50CB7D46F4}"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CB3185F-048E-44E9-B5CA-24F461CCCE42}" type="datetimeFigureOut">
              <a:rPr lang="en-US" smtClean="0"/>
              <a:pPr/>
              <a:t>9/1/2020</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9C60CB1-8E87-49F0-8419-CE50CB7D46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THYROID HORMONE &amp; ANTI-THYROID DRUGS</a:t>
            </a:r>
            <a:endParaRPr lang="en-US" dirty="0"/>
          </a:p>
        </p:txBody>
      </p:sp>
      <p:sp>
        <p:nvSpPr>
          <p:cNvPr id="3" name="Subtitle 2"/>
          <p:cNvSpPr>
            <a:spLocks noGrp="1"/>
          </p:cNvSpPr>
          <p:nvPr>
            <p:ph type="subTitle" idx="1"/>
          </p:nvPr>
        </p:nvSpPr>
        <p:spPr/>
        <p:txBody>
          <a:bodyPr>
            <a:normAutofit lnSpcReduction="10000"/>
          </a:bodyPr>
          <a:lstStyle/>
          <a:p>
            <a:r>
              <a:rPr lang="en-US" dirty="0" smtClean="0"/>
              <a:t>Dr. K.K. </a:t>
            </a:r>
            <a:r>
              <a:rPr lang="en-US" dirty="0" err="1" smtClean="0"/>
              <a:t>Mishra</a:t>
            </a:r>
            <a:endParaRPr lang="en-US" dirty="0" smtClean="0"/>
          </a:p>
          <a:p>
            <a:r>
              <a:rPr lang="en-US" dirty="0" smtClean="0"/>
              <a:t>Assistant Professor</a:t>
            </a:r>
          </a:p>
          <a:p>
            <a:r>
              <a:rPr lang="en-US" dirty="0" smtClean="0"/>
              <a:t>S.K.M.C.H. </a:t>
            </a:r>
            <a:r>
              <a:rPr lang="en-US" dirty="0" err="1" smtClean="0"/>
              <a:t>Muzaffarpur</a:t>
            </a:r>
            <a:endParaRPr lang="en-US" dirty="0"/>
          </a:p>
        </p:txBody>
      </p:sp>
      <p:pic>
        <p:nvPicPr>
          <p:cNvPr id="4" name="~PP967.WAV">
            <a:hlinkClick r:id="" action="ppaction://media"/>
          </p:cNvPr>
          <p:cNvPicPr>
            <a:picLocks noRot="1" noChangeAspect="1"/>
          </p:cNvPicPr>
          <p:nvPr>
            <a:wavAudioFile r:embed="rId1" name="~PP967.WAV"/>
          </p:nvPr>
        </p:nvPicPr>
        <p:blipFill>
          <a:blip r:embed="rId3" cstate="print"/>
          <a:stretch>
            <a:fillRect/>
          </a:stretch>
        </p:blipFill>
        <p:spPr>
          <a:xfrm>
            <a:off x="8696325" y="6410325"/>
            <a:ext cx="304800" cy="304800"/>
          </a:xfrm>
          <a:prstGeom prst="rect">
            <a:avLst/>
          </a:prstGeom>
        </p:spPr>
      </p:pic>
    </p:spTree>
  </p:cSld>
  <p:clrMapOvr>
    <a:masterClrMapping/>
  </p:clrMapOvr>
  <p:transition advTm="321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smtClean="0"/>
              <a:t>ADVERSE EFFECT:-</a:t>
            </a:r>
          </a:p>
          <a:p>
            <a:pPr marL="514350" indent="-514350">
              <a:buAutoNum type="arabicPeriod"/>
            </a:pPr>
            <a:r>
              <a:rPr lang="en-US" dirty="0" smtClean="0"/>
              <a:t>hypothyroidism- due to over treatment leads to increase TSH level &amp; enlargement of thyroid gland. These revert back on stopping drug.</a:t>
            </a:r>
          </a:p>
          <a:p>
            <a:pPr marL="514350" indent="-514350">
              <a:buAutoNum type="arabicPeriod"/>
            </a:pPr>
            <a:r>
              <a:rPr lang="en-US" dirty="0" smtClean="0"/>
              <a:t>Skin rash- </a:t>
            </a:r>
            <a:r>
              <a:rPr lang="en-US" dirty="0" err="1" smtClean="0"/>
              <a:t>urticaria</a:t>
            </a:r>
            <a:r>
              <a:rPr lang="en-US" dirty="0" smtClean="0"/>
              <a:t> &amp; </a:t>
            </a:r>
            <a:r>
              <a:rPr lang="en-US" dirty="0" err="1" smtClean="0"/>
              <a:t>purpural</a:t>
            </a:r>
            <a:r>
              <a:rPr lang="en-US" dirty="0" smtClean="0"/>
              <a:t> rashes appear, that disappear on stopping drug.</a:t>
            </a:r>
          </a:p>
          <a:p>
            <a:pPr marL="514350" indent="-514350">
              <a:buAutoNum type="arabicPeriod"/>
            </a:pPr>
            <a:r>
              <a:rPr lang="en-US" dirty="0" smtClean="0"/>
              <a:t>Uncommon s/e- nausea, headache, joint pain, skin pigmentation.</a:t>
            </a:r>
          </a:p>
          <a:p>
            <a:pPr marL="514350" indent="-514350">
              <a:buAutoNum type="arabicPeriod"/>
            </a:pPr>
            <a:r>
              <a:rPr lang="en-US" dirty="0" smtClean="0"/>
              <a:t>Rare s/e- </a:t>
            </a:r>
            <a:r>
              <a:rPr lang="en-US" dirty="0" err="1" smtClean="0"/>
              <a:t>granulocytopenia</a:t>
            </a:r>
            <a:r>
              <a:rPr lang="en-US" dirty="0" smtClean="0"/>
              <a:t>, hepatitis &amp; nephritis more common with PTU. </a:t>
            </a:r>
            <a:endParaRPr lang="en-US" dirty="0"/>
          </a:p>
        </p:txBody>
      </p:sp>
      <p:pic>
        <p:nvPicPr>
          <p:cNvPr id="4" name="~PP1832.WAV">
            <a:hlinkClick r:id="" action="ppaction://media"/>
          </p:cNvPr>
          <p:cNvPicPr>
            <a:picLocks noRot="1" noChangeAspect="1"/>
          </p:cNvPicPr>
          <p:nvPr>
            <a:wavAudioFile r:embed="rId1" name="~PP1832.WAV"/>
          </p:nvPr>
        </p:nvPicPr>
        <p:blipFill>
          <a:blip r:embed="rId3" cstate="print"/>
          <a:stretch>
            <a:fillRect/>
          </a:stretch>
        </p:blipFill>
        <p:spPr>
          <a:xfrm>
            <a:off x="8696325" y="6410325"/>
            <a:ext cx="304800" cy="304800"/>
          </a:xfrm>
          <a:prstGeom prst="rect">
            <a:avLst/>
          </a:prstGeom>
        </p:spPr>
      </p:pic>
    </p:spTree>
  </p:cSld>
  <p:clrMapOvr>
    <a:masterClrMapping/>
  </p:clrMapOvr>
  <p:transition advTm="872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IODINE &amp; IODIDES:-</a:t>
            </a:r>
            <a:endParaRPr lang="en-US" dirty="0"/>
          </a:p>
        </p:txBody>
      </p:sp>
      <p:sp>
        <p:nvSpPr>
          <p:cNvPr id="3" name="Content Placeholder 2"/>
          <p:cNvSpPr>
            <a:spLocks noGrp="1"/>
          </p:cNvSpPr>
          <p:nvPr>
            <p:ph idx="1"/>
          </p:nvPr>
        </p:nvSpPr>
        <p:spPr/>
        <p:txBody>
          <a:bodyPr/>
          <a:lstStyle/>
          <a:p>
            <a:r>
              <a:rPr lang="en-US" dirty="0" smtClean="0"/>
              <a:t>Iodine is the oldest &amp; fastest acting agent available for treatment of hyperthyroidism.</a:t>
            </a:r>
          </a:p>
          <a:p>
            <a:r>
              <a:rPr lang="en-US" dirty="0" smtClean="0"/>
              <a:t>Although iodine is required for synthesis of hormone, it also inhibits the thyroid function (paradoxical effect)</a:t>
            </a:r>
          </a:p>
          <a:p>
            <a:r>
              <a:rPr lang="en-US" dirty="0" smtClean="0"/>
              <a:t>The effect depends upon the dose of iodine. In lower dose it stimulates hormone synthesis, but at higher dose &gt;than 6mg(more than 40 times RDA ) inhibit thyroid function.</a:t>
            </a:r>
            <a:endParaRPr lang="en-US" dirty="0"/>
          </a:p>
        </p:txBody>
      </p:sp>
      <p:pic>
        <p:nvPicPr>
          <p:cNvPr id="5" name="~PP1413.WAV">
            <a:hlinkClick r:id="" action="ppaction://media"/>
          </p:cNvPr>
          <p:cNvPicPr>
            <a:picLocks noRot="1" noChangeAspect="1"/>
          </p:cNvPicPr>
          <p:nvPr>
            <a:wavAudioFile r:embed="rId1" name="~PP1413.WAV"/>
          </p:nvPr>
        </p:nvPicPr>
        <p:blipFill>
          <a:blip r:embed="rId3" cstate="print"/>
          <a:stretch>
            <a:fillRect/>
          </a:stretch>
        </p:blipFill>
        <p:spPr>
          <a:xfrm>
            <a:off x="8696325" y="6410325"/>
            <a:ext cx="304800" cy="304800"/>
          </a:xfrm>
          <a:prstGeom prst="rect">
            <a:avLst/>
          </a:prstGeom>
        </p:spPr>
      </p:pic>
    </p:spTree>
  </p:cSld>
  <p:clrMapOvr>
    <a:masterClrMapping/>
  </p:clrMapOvr>
  <p:transition advTm="591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u="sng" dirty="0" smtClean="0"/>
              <a:t>MECHANISM OF ACTION:-</a:t>
            </a:r>
          </a:p>
          <a:p>
            <a:pPr>
              <a:buNone/>
            </a:pPr>
            <a:r>
              <a:rPr lang="en-US" dirty="0" smtClean="0"/>
              <a:t>The higher dose of iodine inhibits all the stages of hormone synthesis from iodine trapping to release of hormone. Most effective is release of hormone. Inhibits hormone release in hyperthyroid &amp; </a:t>
            </a:r>
            <a:r>
              <a:rPr lang="en-US" dirty="0" err="1" smtClean="0"/>
              <a:t>euthyroid</a:t>
            </a:r>
            <a:r>
              <a:rPr lang="en-US" dirty="0" smtClean="0"/>
              <a:t> patients. </a:t>
            </a:r>
          </a:p>
          <a:p>
            <a:pPr>
              <a:buNone/>
            </a:pPr>
            <a:r>
              <a:rPr lang="en-US" dirty="0" smtClean="0"/>
              <a:t>Iodine administered orally converted into iodide in gut. </a:t>
            </a:r>
          </a:p>
          <a:p>
            <a:pPr>
              <a:buNone/>
            </a:pPr>
            <a:r>
              <a:rPr lang="en-US" dirty="0" smtClean="0"/>
              <a:t>The effect of continuous administration of iodide on thyroid gland is usually manifested in 24 hours &amp; peak reaches in 10 -14 days, but complete control not achieved.</a:t>
            </a:r>
            <a:endParaRPr lang="en-US" dirty="0"/>
          </a:p>
        </p:txBody>
      </p:sp>
      <p:pic>
        <p:nvPicPr>
          <p:cNvPr id="4" name="~PP2440.WAV">
            <a:hlinkClick r:id="" action="ppaction://media"/>
          </p:cNvPr>
          <p:cNvPicPr>
            <a:picLocks noRot="1" noChangeAspect="1"/>
          </p:cNvPicPr>
          <p:nvPr>
            <a:wavAudioFile r:embed="rId1" name="~PP2440.WAV"/>
          </p:nvPr>
        </p:nvPicPr>
        <p:blipFill>
          <a:blip r:embed="rId3" cstate="print"/>
          <a:stretch>
            <a:fillRect/>
          </a:stretch>
        </p:blipFill>
        <p:spPr>
          <a:xfrm>
            <a:off x="8696325" y="6410325"/>
            <a:ext cx="304800" cy="304800"/>
          </a:xfrm>
          <a:prstGeom prst="rect">
            <a:avLst/>
          </a:prstGeom>
        </p:spPr>
      </p:pic>
    </p:spTree>
  </p:cSld>
  <p:clrMapOvr>
    <a:masterClrMapping/>
  </p:clrMapOvr>
  <p:transition advTm="65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u="sng" dirty="0" smtClean="0"/>
              <a:t>EFFECT OF IODINE ON THYROID GLAND:-</a:t>
            </a:r>
          </a:p>
          <a:p>
            <a:pPr>
              <a:buNone/>
            </a:pPr>
            <a:r>
              <a:rPr lang="en-US" dirty="0" smtClean="0"/>
              <a:t>Due to inhibition of hormone by thyroid gland the thyroid gland shrinks (cell become smaller), become firm (due to accumulation of colloid), &amp; less vascular. This is called thyroid constipation. </a:t>
            </a:r>
          </a:p>
          <a:p>
            <a:pPr>
              <a:buNone/>
            </a:pPr>
            <a:r>
              <a:rPr lang="en-US" dirty="0" smtClean="0"/>
              <a:t>On continuous treatment there is loss of therapeutic effect (thyroid escape) &amp; hyperthyroidism reappear &amp; is more severe this time.</a:t>
            </a:r>
          </a:p>
          <a:p>
            <a:pPr>
              <a:buNone/>
            </a:pPr>
            <a:r>
              <a:rPr lang="en-US" dirty="0" smtClean="0"/>
              <a:t>Due to this reason iodides are used only in preoperative preparation of thyroid gland. </a:t>
            </a:r>
            <a:endParaRPr lang="en-US" dirty="0"/>
          </a:p>
        </p:txBody>
      </p:sp>
      <p:pic>
        <p:nvPicPr>
          <p:cNvPr id="4" name="~PP2328.WAV">
            <a:hlinkClick r:id="" action="ppaction://media"/>
          </p:cNvPr>
          <p:cNvPicPr>
            <a:picLocks noRot="1" noChangeAspect="1"/>
          </p:cNvPicPr>
          <p:nvPr>
            <a:wavAudioFile r:embed="rId1" name="~PP2328.WAV"/>
          </p:nvPr>
        </p:nvPicPr>
        <p:blipFill>
          <a:blip r:embed="rId3" cstate="print"/>
          <a:stretch>
            <a:fillRect/>
          </a:stretch>
        </p:blipFill>
        <p:spPr>
          <a:xfrm>
            <a:off x="8696325" y="6410325"/>
            <a:ext cx="304800" cy="304800"/>
          </a:xfrm>
          <a:prstGeom prst="rect">
            <a:avLst/>
          </a:prstGeom>
        </p:spPr>
      </p:pic>
    </p:spTree>
  </p:cSld>
  <p:clrMapOvr>
    <a:masterClrMapping/>
  </p:clrMapOvr>
  <p:transition advTm="726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u="sng" dirty="0" smtClean="0"/>
              <a:t>THERAPEUTIC USES:-</a:t>
            </a:r>
          </a:p>
          <a:p>
            <a:pPr marL="514350" indent="-514350">
              <a:buAutoNum type="arabicPeriod"/>
            </a:pPr>
            <a:r>
              <a:rPr lang="en-US" dirty="0" smtClean="0"/>
              <a:t>Preoperative preparation- in patient of hyperthyroidism undergoing </a:t>
            </a:r>
            <a:r>
              <a:rPr lang="en-US" dirty="0" err="1" smtClean="0"/>
              <a:t>thyroidectomy</a:t>
            </a:r>
            <a:r>
              <a:rPr lang="en-US" dirty="0" smtClean="0"/>
              <a:t> operation. Administered usually 7-10 before surgery to make gland firm, small, less vascular easier to operate. </a:t>
            </a:r>
            <a:r>
              <a:rPr lang="en-US" dirty="0" err="1" smtClean="0"/>
              <a:t>Euthyroidism</a:t>
            </a:r>
            <a:r>
              <a:rPr lang="en-US" dirty="0" smtClean="0"/>
              <a:t> in such patient is achieved by using </a:t>
            </a:r>
            <a:r>
              <a:rPr lang="en-US" dirty="0" err="1" smtClean="0"/>
              <a:t>carbimazole</a:t>
            </a:r>
            <a:r>
              <a:rPr lang="en-US" dirty="0" smtClean="0"/>
              <a:t>, for CVS symptom </a:t>
            </a:r>
            <a:r>
              <a:rPr lang="en-US" dirty="0" err="1" smtClean="0"/>
              <a:t>propranalol</a:t>
            </a:r>
            <a:r>
              <a:rPr lang="en-US" dirty="0" smtClean="0"/>
              <a:t> and </a:t>
            </a:r>
            <a:r>
              <a:rPr lang="en-US" dirty="0" err="1" smtClean="0"/>
              <a:t>diltiazem</a:t>
            </a:r>
            <a:r>
              <a:rPr lang="en-US" dirty="0" smtClean="0"/>
              <a:t> can be used. </a:t>
            </a:r>
          </a:p>
          <a:p>
            <a:pPr marL="514350" indent="-514350">
              <a:buAutoNum type="arabicPeriod"/>
            </a:pPr>
            <a:r>
              <a:rPr lang="en-US" dirty="0" smtClean="0"/>
              <a:t>Endemic </a:t>
            </a:r>
            <a:r>
              <a:rPr lang="en-US" dirty="0" err="1" smtClean="0"/>
              <a:t>goitre</a:t>
            </a:r>
            <a:r>
              <a:rPr lang="en-US" dirty="0" smtClean="0"/>
              <a:t>- iodine is added in food item like salt &amp; rice in small amount to prevent hypothyroidism.  </a:t>
            </a:r>
            <a:endParaRPr lang="en-US" dirty="0"/>
          </a:p>
        </p:txBody>
      </p:sp>
      <p:pic>
        <p:nvPicPr>
          <p:cNvPr id="4" name="~PP3852.WAV">
            <a:hlinkClick r:id="" action="ppaction://media"/>
          </p:cNvPr>
          <p:cNvPicPr>
            <a:picLocks noRot="1" noChangeAspect="1"/>
          </p:cNvPicPr>
          <p:nvPr>
            <a:wavAudioFile r:embed="rId1" name="~PP3852.WAV"/>
          </p:nvPr>
        </p:nvPicPr>
        <p:blipFill>
          <a:blip r:embed="rId3" cstate="print"/>
          <a:stretch>
            <a:fillRect/>
          </a:stretch>
        </p:blipFill>
        <p:spPr>
          <a:xfrm>
            <a:off x="8696325" y="6410325"/>
            <a:ext cx="304800" cy="304800"/>
          </a:xfrm>
          <a:prstGeom prst="rect">
            <a:avLst/>
          </a:prstGeom>
        </p:spPr>
      </p:pic>
    </p:spTree>
  </p:cSld>
  <p:clrMapOvr>
    <a:masterClrMapping/>
  </p:clrMapOvr>
  <p:transition advTm="762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t>3. Thyroid storm-</a:t>
            </a:r>
          </a:p>
          <a:p>
            <a:pPr>
              <a:buNone/>
            </a:pPr>
            <a:r>
              <a:rPr lang="en-US" dirty="0" smtClean="0"/>
              <a:t>4. Cough expectorant- </a:t>
            </a:r>
          </a:p>
          <a:p>
            <a:pPr>
              <a:buNone/>
            </a:pPr>
            <a:r>
              <a:rPr lang="en-US" dirty="0" smtClean="0"/>
              <a:t>5. As antiseptic- in the form of tincture iodine, </a:t>
            </a:r>
            <a:r>
              <a:rPr lang="en-US" dirty="0" err="1" smtClean="0"/>
              <a:t>povidone</a:t>
            </a:r>
            <a:r>
              <a:rPr lang="en-US" dirty="0" smtClean="0"/>
              <a:t> iodine, </a:t>
            </a:r>
            <a:r>
              <a:rPr lang="en-US" dirty="0" err="1" smtClean="0"/>
              <a:t>lugol’s</a:t>
            </a:r>
            <a:r>
              <a:rPr lang="en-US" dirty="0" smtClean="0"/>
              <a:t> iodine.</a:t>
            </a:r>
          </a:p>
          <a:p>
            <a:r>
              <a:rPr lang="en-US" b="1" u="sng" dirty="0" smtClean="0"/>
              <a:t>ADVERSE EFFECT:-</a:t>
            </a:r>
          </a:p>
          <a:p>
            <a:pPr>
              <a:buNone/>
            </a:pPr>
            <a:r>
              <a:rPr lang="en-US" dirty="0" smtClean="0"/>
              <a:t>1</a:t>
            </a:r>
            <a:r>
              <a:rPr lang="en-US" b="1" dirty="0" smtClean="0"/>
              <a:t>. On acute administration- </a:t>
            </a:r>
            <a:r>
              <a:rPr lang="en-US" dirty="0" smtClean="0"/>
              <a:t>hypersensitivity reaction may develop in sensitive person. The manifestation are swelling of lip and eye lids, laryngeal edema, </a:t>
            </a:r>
            <a:r>
              <a:rPr lang="en-US" dirty="0" err="1" smtClean="0"/>
              <a:t>angioedema</a:t>
            </a:r>
            <a:r>
              <a:rPr lang="en-US" dirty="0" smtClean="0"/>
              <a:t>, multiple </a:t>
            </a:r>
            <a:r>
              <a:rPr lang="en-US" dirty="0" err="1" smtClean="0"/>
              <a:t>cutaneous</a:t>
            </a:r>
            <a:r>
              <a:rPr lang="en-US" dirty="0" smtClean="0"/>
              <a:t> hemorrhage, fever, </a:t>
            </a:r>
            <a:r>
              <a:rPr lang="en-US" dirty="0" err="1" smtClean="0"/>
              <a:t>arthralgia</a:t>
            </a:r>
            <a:r>
              <a:rPr lang="en-US" dirty="0" smtClean="0"/>
              <a:t>, </a:t>
            </a:r>
            <a:r>
              <a:rPr lang="en-US" dirty="0" err="1" smtClean="0"/>
              <a:t>lymphadenopathy</a:t>
            </a:r>
            <a:r>
              <a:rPr lang="en-US" dirty="0" smtClean="0"/>
              <a:t> may occur. Acute or chronic such reaction called </a:t>
            </a:r>
            <a:r>
              <a:rPr lang="en-US" dirty="0" err="1" smtClean="0"/>
              <a:t>iodism</a:t>
            </a:r>
            <a:r>
              <a:rPr lang="en-US" dirty="0" smtClean="0"/>
              <a:t>.</a:t>
            </a:r>
          </a:p>
          <a:p>
            <a:endParaRPr lang="en-US" dirty="0"/>
          </a:p>
        </p:txBody>
      </p:sp>
      <p:pic>
        <p:nvPicPr>
          <p:cNvPr id="4" name="~PP840.WAV">
            <a:hlinkClick r:id="" action="ppaction://media"/>
          </p:cNvPr>
          <p:cNvPicPr>
            <a:picLocks noRot="1" noChangeAspect="1"/>
          </p:cNvPicPr>
          <p:nvPr>
            <a:wavAudioFile r:embed="rId1" name="~PP840.WAV"/>
          </p:nvPr>
        </p:nvPicPr>
        <p:blipFill>
          <a:blip r:embed="rId3" cstate="print"/>
          <a:stretch>
            <a:fillRect/>
          </a:stretch>
        </p:blipFill>
        <p:spPr>
          <a:xfrm>
            <a:off x="8696325" y="6410325"/>
            <a:ext cx="304800" cy="304800"/>
          </a:xfrm>
          <a:prstGeom prst="rect">
            <a:avLst/>
          </a:prstGeom>
        </p:spPr>
      </p:pic>
    </p:spTree>
  </p:cSld>
  <p:clrMapOvr>
    <a:masterClrMapping/>
  </p:clrMapOvr>
  <p:transition advTm="661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t>2</a:t>
            </a:r>
            <a:r>
              <a:rPr lang="en-US" b="1" dirty="0" smtClean="0"/>
              <a:t>. On chronic uses- </a:t>
            </a:r>
            <a:r>
              <a:rPr lang="en-US" dirty="0" smtClean="0"/>
              <a:t>mild </a:t>
            </a:r>
            <a:r>
              <a:rPr lang="en-US" dirty="0" err="1" smtClean="0"/>
              <a:t>iodism</a:t>
            </a:r>
            <a:r>
              <a:rPr lang="en-US" dirty="0" smtClean="0"/>
              <a:t> mimic symptom of common cold like </a:t>
            </a:r>
            <a:r>
              <a:rPr lang="en-US" dirty="0" err="1" smtClean="0"/>
              <a:t>rhinorrhea</a:t>
            </a:r>
            <a:r>
              <a:rPr lang="en-US" dirty="0" smtClean="0"/>
              <a:t>, </a:t>
            </a:r>
            <a:r>
              <a:rPr lang="en-US" dirty="0" err="1" smtClean="0"/>
              <a:t>lacrimation</a:t>
            </a:r>
            <a:r>
              <a:rPr lang="en-US" dirty="0" smtClean="0"/>
              <a:t>, sneezing, swelling of eye lids. Other symptoms are skin rashes, burning mouth &amp; throat, tenderness of teeth &amp; gum. Some times severe headache, increased bronchial secretion, tender enlarged parotid &amp; maxillary gland may occur. </a:t>
            </a:r>
          </a:p>
          <a:p>
            <a:pPr>
              <a:buNone/>
            </a:pPr>
            <a:r>
              <a:rPr lang="en-US" b="1" dirty="0" smtClean="0"/>
              <a:t>Prolonged administration </a:t>
            </a:r>
            <a:r>
              <a:rPr lang="en-US" dirty="0" smtClean="0"/>
              <a:t>also lead to hypothyroidism and </a:t>
            </a:r>
            <a:r>
              <a:rPr lang="en-US" dirty="0" err="1" smtClean="0"/>
              <a:t>goitre</a:t>
            </a:r>
            <a:r>
              <a:rPr lang="en-US" dirty="0" smtClean="0"/>
              <a:t>. The symptoms of </a:t>
            </a:r>
            <a:r>
              <a:rPr lang="en-US" dirty="0" err="1" smtClean="0"/>
              <a:t>iodism</a:t>
            </a:r>
            <a:r>
              <a:rPr lang="en-US" dirty="0" smtClean="0"/>
              <a:t> resolve spontaneously on stopping drug.</a:t>
            </a:r>
            <a:endParaRPr lang="en-US" dirty="0"/>
          </a:p>
        </p:txBody>
      </p:sp>
      <p:pic>
        <p:nvPicPr>
          <p:cNvPr id="4" name="~PP2947.WAV">
            <a:hlinkClick r:id="" action="ppaction://media"/>
          </p:cNvPr>
          <p:cNvPicPr>
            <a:picLocks noRot="1" noChangeAspect="1"/>
          </p:cNvPicPr>
          <p:nvPr>
            <a:wavAudioFile r:embed="rId1" name="~PP2947.WAV"/>
          </p:nvPr>
        </p:nvPicPr>
        <p:blipFill>
          <a:blip r:embed="rId3" cstate="print"/>
          <a:stretch>
            <a:fillRect/>
          </a:stretch>
        </p:blipFill>
        <p:spPr>
          <a:xfrm>
            <a:off x="8696325" y="6410325"/>
            <a:ext cx="304800" cy="304800"/>
          </a:xfrm>
          <a:prstGeom prst="rect">
            <a:avLst/>
          </a:prstGeom>
        </p:spPr>
      </p:pic>
    </p:spTree>
  </p:cSld>
  <p:clrMapOvr>
    <a:masterClrMapping/>
  </p:clrMapOvr>
  <p:transition advTm="574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RADIOACTIVE IODINE:-</a:t>
            </a:r>
            <a:endParaRPr lang="en-US" dirty="0"/>
          </a:p>
        </p:txBody>
      </p:sp>
      <p:sp>
        <p:nvSpPr>
          <p:cNvPr id="3" name="Content Placeholder 2"/>
          <p:cNvSpPr>
            <a:spLocks noGrp="1"/>
          </p:cNvSpPr>
          <p:nvPr>
            <p:ph idx="1"/>
          </p:nvPr>
        </p:nvSpPr>
        <p:spPr/>
        <p:txBody>
          <a:bodyPr>
            <a:normAutofit fontScale="92500"/>
          </a:bodyPr>
          <a:lstStyle/>
          <a:p>
            <a:r>
              <a:rPr lang="en-US" dirty="0" smtClean="0"/>
              <a:t>There are several isotopes of iodine</a:t>
            </a:r>
          </a:p>
          <a:p>
            <a:r>
              <a:rPr lang="en-US" b="1" u="sng" dirty="0" smtClean="0"/>
              <a:t>MECHANISM OF ACTION:-</a:t>
            </a:r>
          </a:p>
          <a:p>
            <a:pPr>
              <a:buNone/>
            </a:pPr>
            <a:r>
              <a:rPr lang="en-US" dirty="0" smtClean="0"/>
              <a:t> the radioactive iodine administered orally is concentrated in thyroid gland &amp; actively taken up by thyroid follicular cells, incorporated in into </a:t>
            </a:r>
            <a:r>
              <a:rPr lang="en-US" dirty="0" err="1" smtClean="0"/>
              <a:t>iodotyrosine</a:t>
            </a:r>
            <a:r>
              <a:rPr lang="en-US" dirty="0" smtClean="0"/>
              <a:t> &amp; deposited in colloid. </a:t>
            </a:r>
          </a:p>
          <a:p>
            <a:pPr>
              <a:buNone/>
            </a:pPr>
            <a:r>
              <a:rPr lang="en-US" dirty="0" smtClean="0"/>
              <a:t>Where it emits two types of radiation beta rays &amp; </a:t>
            </a:r>
            <a:r>
              <a:rPr lang="en-US" dirty="0" err="1" smtClean="0"/>
              <a:t>gama</a:t>
            </a:r>
            <a:r>
              <a:rPr lang="en-US" dirty="0" smtClean="0"/>
              <a:t> rays. </a:t>
            </a:r>
          </a:p>
          <a:p>
            <a:pPr>
              <a:buNone/>
            </a:pPr>
            <a:r>
              <a:rPr lang="en-US" dirty="0" smtClean="0"/>
              <a:t>The </a:t>
            </a:r>
            <a:r>
              <a:rPr lang="en-US" dirty="0" err="1" smtClean="0"/>
              <a:t>parenchymal</a:t>
            </a:r>
            <a:r>
              <a:rPr lang="en-US" dirty="0" smtClean="0"/>
              <a:t> cells of thyroid are destroyed by beta rays from within to outside with negligible or no damage to surrounding tissues.  </a:t>
            </a:r>
            <a:endParaRPr lang="en-US" sz="1200" dirty="0" smtClean="0"/>
          </a:p>
          <a:p>
            <a:endParaRPr lang="en-US" sz="1200" dirty="0"/>
          </a:p>
        </p:txBody>
      </p:sp>
      <p:pic>
        <p:nvPicPr>
          <p:cNvPr id="4" name="~PP1167.WAV">
            <a:hlinkClick r:id="" action="ppaction://media"/>
          </p:cNvPr>
          <p:cNvPicPr>
            <a:picLocks noRot="1" noChangeAspect="1"/>
          </p:cNvPicPr>
          <p:nvPr>
            <a:wavAudioFile r:embed="rId1" name="~PP1167.WAV"/>
          </p:nvPr>
        </p:nvPicPr>
        <p:blipFill>
          <a:blip r:embed="rId3" cstate="print"/>
          <a:stretch>
            <a:fillRect/>
          </a:stretch>
        </p:blipFill>
        <p:spPr>
          <a:xfrm>
            <a:off x="8696325" y="6410325"/>
            <a:ext cx="304800" cy="304800"/>
          </a:xfrm>
          <a:prstGeom prst="rect">
            <a:avLst/>
          </a:prstGeom>
        </p:spPr>
      </p:pic>
    </p:spTree>
  </p:cSld>
  <p:clrMapOvr>
    <a:masterClrMapping/>
  </p:clrMapOvr>
  <p:transition advTm="914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t>The destruction depends upon the dose of radioactive iodine (smaller dose does not destroy the periphery of gland, larger dose causes complete destruction of gland). Necrosis of follicular cells occur and fibrosis of gland takes place.</a:t>
            </a:r>
          </a:p>
          <a:p>
            <a:pPr>
              <a:buNone/>
            </a:pPr>
            <a:r>
              <a:rPr lang="en-US" dirty="0" smtClean="0"/>
              <a:t>Thus if the dose is calculated meticulously thyroid gland can be destroyed partially or completely as per treatment requirement without any damage to adjacent tissues.</a:t>
            </a:r>
          </a:p>
          <a:p>
            <a:pPr>
              <a:buNone/>
            </a:pPr>
            <a:r>
              <a:rPr lang="en-US" dirty="0" smtClean="0"/>
              <a:t>The gamma particles is useful in thyroid scanning and tracer study. </a:t>
            </a:r>
            <a:endParaRPr lang="en-US" dirty="0"/>
          </a:p>
        </p:txBody>
      </p:sp>
      <p:pic>
        <p:nvPicPr>
          <p:cNvPr id="4" name="~PP3785.WAV">
            <a:hlinkClick r:id="" action="ppaction://media"/>
          </p:cNvPr>
          <p:cNvPicPr>
            <a:picLocks noRot="1" noChangeAspect="1"/>
          </p:cNvPicPr>
          <p:nvPr>
            <a:wavAudioFile r:embed="rId1" name="~PP3785.WAV"/>
          </p:nvPr>
        </p:nvPicPr>
        <p:blipFill>
          <a:blip r:embed="rId3" cstate="print"/>
          <a:stretch>
            <a:fillRect/>
          </a:stretch>
        </p:blipFill>
        <p:spPr>
          <a:xfrm>
            <a:off x="8696325" y="6410325"/>
            <a:ext cx="304800" cy="304800"/>
          </a:xfrm>
          <a:prstGeom prst="rect">
            <a:avLst/>
          </a:prstGeom>
        </p:spPr>
      </p:pic>
    </p:spTree>
  </p:cSld>
  <p:clrMapOvr>
    <a:masterClrMapping/>
  </p:clrMapOvr>
  <p:transition advTm="721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smtClean="0"/>
              <a:t>ISOTOPES OF IODINE-</a:t>
            </a:r>
          </a:p>
          <a:p>
            <a:pPr>
              <a:buNone/>
            </a:pPr>
            <a:r>
              <a:rPr lang="en-US" dirty="0" smtClean="0"/>
              <a:t>I-123 &amp; I-131 are commonly used isotopes. </a:t>
            </a:r>
          </a:p>
          <a:p>
            <a:pPr>
              <a:buNone/>
            </a:pPr>
            <a:r>
              <a:rPr lang="en-US" dirty="0" smtClean="0"/>
              <a:t>I-123- half life 13 hours , mainly emits gamma rays so useful in thyroid scanning and tracer studies.</a:t>
            </a:r>
          </a:p>
          <a:p>
            <a:pPr>
              <a:buNone/>
            </a:pPr>
            <a:r>
              <a:rPr lang="en-US" dirty="0" smtClean="0"/>
              <a:t>I-131- most commonly used having half life of 8 days. Emit both beta &amp; gamma rays . So suitable for both tracing study &amp; treatment. Used as sodium salt which is taken by oral route after dissolving in adequate amount of water. </a:t>
            </a:r>
            <a:endParaRPr lang="en-US" dirty="0"/>
          </a:p>
        </p:txBody>
      </p:sp>
      <p:pic>
        <p:nvPicPr>
          <p:cNvPr id="4" name="~PP2968.WAV">
            <a:hlinkClick r:id="" action="ppaction://media"/>
          </p:cNvPr>
          <p:cNvPicPr>
            <a:picLocks noRot="1" noChangeAspect="1"/>
          </p:cNvPicPr>
          <p:nvPr>
            <a:wavAudioFile r:embed="rId1" name="~PP2968.WAV"/>
          </p:nvPr>
        </p:nvPicPr>
        <p:blipFill>
          <a:blip r:embed="rId3" cstate="print"/>
          <a:stretch>
            <a:fillRect/>
          </a:stretch>
        </p:blipFill>
        <p:spPr>
          <a:xfrm>
            <a:off x="8696325" y="6410325"/>
            <a:ext cx="304800" cy="304800"/>
          </a:xfrm>
          <a:prstGeom prst="rect">
            <a:avLst/>
          </a:prstGeom>
        </p:spPr>
      </p:pic>
    </p:spTree>
  </p:cSld>
  <p:clrMapOvr>
    <a:masterClrMapping/>
  </p:clrMapOvr>
  <p:transition advTm="744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 THYROID DRUGS:-</a:t>
            </a:r>
            <a:endParaRPr lang="en-US" dirty="0"/>
          </a:p>
        </p:txBody>
      </p:sp>
      <p:sp>
        <p:nvSpPr>
          <p:cNvPr id="3" name="Content Placeholder 2"/>
          <p:cNvSpPr>
            <a:spLocks noGrp="1"/>
          </p:cNvSpPr>
          <p:nvPr>
            <p:ph idx="1"/>
          </p:nvPr>
        </p:nvSpPr>
        <p:spPr/>
        <p:txBody>
          <a:bodyPr/>
          <a:lstStyle/>
          <a:p>
            <a:r>
              <a:rPr lang="en-US" dirty="0" err="1" smtClean="0"/>
              <a:t>Antithyroid</a:t>
            </a:r>
            <a:r>
              <a:rPr lang="en-US" dirty="0" smtClean="0"/>
              <a:t> drugs are those drugs which lowers down level of circulatory thyroid hormone by different mechanism.</a:t>
            </a:r>
          </a:p>
          <a:p>
            <a:r>
              <a:rPr lang="en-US" dirty="0" smtClean="0"/>
              <a:t>Depending upon their mechanism of action they are classified. They can destroy thyroid tissue directly, or inhibit release of hormone, or inhibit synthesis of hormone.</a:t>
            </a:r>
          </a:p>
          <a:p>
            <a:r>
              <a:rPr lang="en-US" dirty="0" smtClean="0"/>
              <a:t>Thyroid inhibitors are classified into four main category. </a:t>
            </a:r>
          </a:p>
          <a:p>
            <a:endParaRPr lang="en-US" dirty="0"/>
          </a:p>
        </p:txBody>
      </p:sp>
      <p:pic>
        <p:nvPicPr>
          <p:cNvPr id="4" name="~PP3258.WAV">
            <a:hlinkClick r:id="" action="ppaction://media"/>
          </p:cNvPr>
          <p:cNvPicPr>
            <a:picLocks noRot="1" noChangeAspect="1"/>
          </p:cNvPicPr>
          <p:nvPr>
            <a:wavAudioFile r:embed="rId1" name="~PP3258.WAV"/>
          </p:nvPr>
        </p:nvPicPr>
        <p:blipFill>
          <a:blip r:embed="rId3" cstate="print"/>
          <a:stretch>
            <a:fillRect/>
          </a:stretch>
        </p:blipFill>
        <p:spPr>
          <a:xfrm>
            <a:off x="8696325" y="6410325"/>
            <a:ext cx="304800" cy="304800"/>
          </a:xfrm>
          <a:prstGeom prst="rect">
            <a:avLst/>
          </a:prstGeom>
        </p:spPr>
      </p:pic>
    </p:spTree>
  </p:cSld>
  <p:clrMapOvr>
    <a:masterClrMapping/>
  </p:clrMapOvr>
  <p:transition advTm="368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u="sng" dirty="0" smtClean="0"/>
              <a:t>THERAPEUTIC USE:-</a:t>
            </a:r>
          </a:p>
          <a:p>
            <a:pPr>
              <a:buNone/>
            </a:pPr>
            <a:r>
              <a:rPr lang="en-US" dirty="0" smtClean="0"/>
              <a:t>The dose of radioactive iodine depends upon the size of gland which is calculated by </a:t>
            </a:r>
            <a:r>
              <a:rPr lang="en-US" dirty="0" err="1" smtClean="0"/>
              <a:t>ultrasonography</a:t>
            </a:r>
            <a:r>
              <a:rPr lang="en-US" dirty="0" smtClean="0"/>
              <a:t>. Optimal dose is 75 to 150 </a:t>
            </a:r>
            <a:r>
              <a:rPr lang="en-US" dirty="0" err="1" smtClean="0"/>
              <a:t>microcurie</a:t>
            </a:r>
            <a:r>
              <a:rPr lang="en-US" dirty="0" smtClean="0"/>
              <a:t>/gm of thyroid tissue. </a:t>
            </a:r>
          </a:p>
          <a:p>
            <a:pPr>
              <a:buNone/>
            </a:pPr>
            <a:r>
              <a:rPr lang="en-US" dirty="0" smtClean="0"/>
              <a:t>Hormone synthesis inhibitors like </a:t>
            </a:r>
            <a:r>
              <a:rPr lang="en-US" dirty="0" err="1" smtClean="0"/>
              <a:t>methimazole</a:t>
            </a:r>
            <a:r>
              <a:rPr lang="en-US" dirty="0" smtClean="0"/>
              <a:t> also used before iodine administration to prevent hyperthyroidism. As radioactive iodine leads to radiation </a:t>
            </a:r>
            <a:r>
              <a:rPr lang="en-US" dirty="0" err="1" smtClean="0"/>
              <a:t>thyroiditis</a:t>
            </a:r>
            <a:r>
              <a:rPr lang="en-US" dirty="0" smtClean="0"/>
              <a:t> and severe increase in hormone level. </a:t>
            </a:r>
          </a:p>
          <a:p>
            <a:pPr>
              <a:buNone/>
            </a:pPr>
            <a:r>
              <a:rPr lang="en-US" dirty="0" smtClean="0"/>
              <a:t>The synthesis inhibitor must be stopped one week prior to administration of radioactive iodine.</a:t>
            </a:r>
          </a:p>
          <a:p>
            <a:pPr>
              <a:buNone/>
            </a:pPr>
            <a:r>
              <a:rPr lang="en-US" dirty="0" smtClean="0"/>
              <a:t>After administration of radioactive iodine </a:t>
            </a:r>
            <a:r>
              <a:rPr lang="en-US" dirty="0" err="1" smtClean="0"/>
              <a:t>antithyroid</a:t>
            </a:r>
            <a:r>
              <a:rPr lang="en-US" dirty="0" smtClean="0"/>
              <a:t> drugs again started after one week.</a:t>
            </a:r>
          </a:p>
          <a:p>
            <a:pPr>
              <a:buNone/>
            </a:pPr>
            <a:r>
              <a:rPr lang="en-US" dirty="0" smtClean="0"/>
              <a:t>Beta blockers are used to control symptom of hyperthyroidism. </a:t>
            </a:r>
            <a:endParaRPr lang="en-US" dirty="0"/>
          </a:p>
        </p:txBody>
      </p:sp>
      <p:pic>
        <p:nvPicPr>
          <p:cNvPr id="4" name="~PP2251.WAV">
            <a:hlinkClick r:id="" action="ppaction://media"/>
          </p:cNvPr>
          <p:cNvPicPr>
            <a:picLocks noRot="1" noChangeAspect="1"/>
          </p:cNvPicPr>
          <p:nvPr>
            <a:wavAudioFile r:embed="rId1" name="~PP2251.WAV"/>
          </p:nvPr>
        </p:nvPicPr>
        <p:blipFill>
          <a:blip r:embed="rId3" cstate="print"/>
          <a:stretch>
            <a:fillRect/>
          </a:stretch>
        </p:blipFill>
        <p:spPr>
          <a:xfrm>
            <a:off x="8696325" y="6410325"/>
            <a:ext cx="304800" cy="304800"/>
          </a:xfrm>
          <a:prstGeom prst="rect">
            <a:avLst/>
          </a:prstGeom>
        </p:spPr>
      </p:pic>
    </p:spTree>
  </p:cSld>
  <p:clrMapOvr>
    <a:masterClrMapping/>
  </p:clrMapOvr>
  <p:transition advTm="865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u="sng" dirty="0" smtClean="0"/>
              <a:t>INDICATIONS:-</a:t>
            </a:r>
          </a:p>
          <a:p>
            <a:pPr marL="514350" indent="-514350">
              <a:buAutoNum type="arabicPeriod"/>
            </a:pPr>
            <a:r>
              <a:rPr lang="en-US" dirty="0" smtClean="0"/>
              <a:t>Hyperthyroidism due to any reason</a:t>
            </a:r>
          </a:p>
          <a:p>
            <a:pPr marL="514350" indent="-514350">
              <a:buAutoNum type="arabicPeriod"/>
            </a:pPr>
            <a:r>
              <a:rPr lang="en-US" dirty="0" smtClean="0"/>
              <a:t>Grave’s disease where </a:t>
            </a:r>
            <a:r>
              <a:rPr lang="en-US" dirty="0" err="1" smtClean="0"/>
              <a:t>antithyroid</a:t>
            </a:r>
            <a:r>
              <a:rPr lang="en-US" dirty="0" smtClean="0"/>
              <a:t> drug fail to produce effect after prolonged treatment</a:t>
            </a:r>
          </a:p>
          <a:p>
            <a:pPr marL="514350" indent="-514350">
              <a:buAutoNum type="arabicPeriod"/>
            </a:pPr>
            <a:r>
              <a:rPr lang="en-US" dirty="0" smtClean="0"/>
              <a:t>Elderly patient &amp; in whom </a:t>
            </a:r>
            <a:r>
              <a:rPr lang="en-US" dirty="0" err="1" smtClean="0"/>
              <a:t>thyroidectomy</a:t>
            </a:r>
            <a:r>
              <a:rPr lang="en-US" dirty="0" smtClean="0"/>
              <a:t> is not possible</a:t>
            </a:r>
          </a:p>
          <a:p>
            <a:pPr marL="514350" indent="-514350">
              <a:buAutoNum type="arabicPeriod"/>
            </a:pPr>
            <a:r>
              <a:rPr lang="en-US" dirty="0" smtClean="0"/>
              <a:t>Patients with existing heart disease</a:t>
            </a:r>
          </a:p>
          <a:p>
            <a:pPr marL="514350" indent="-514350">
              <a:buAutoNum type="arabicPeriod"/>
            </a:pPr>
            <a:r>
              <a:rPr lang="en-US" dirty="0" smtClean="0"/>
              <a:t>Toxic nodular </a:t>
            </a:r>
            <a:r>
              <a:rPr lang="en-US" dirty="0" err="1" smtClean="0"/>
              <a:t>goitre</a:t>
            </a:r>
            <a:r>
              <a:rPr lang="en-US" dirty="0" smtClean="0"/>
              <a:t> poorly responding to </a:t>
            </a:r>
            <a:r>
              <a:rPr lang="en-US" dirty="0" err="1" smtClean="0"/>
              <a:t>antithyroid</a:t>
            </a:r>
            <a:r>
              <a:rPr lang="en-US" dirty="0" smtClean="0"/>
              <a:t> drugs.</a:t>
            </a:r>
          </a:p>
          <a:p>
            <a:pPr marL="514350" indent="-514350">
              <a:buAutoNum type="arabicPeriod"/>
            </a:pPr>
            <a:r>
              <a:rPr lang="en-US" dirty="0" err="1" smtClean="0"/>
              <a:t>Multinodular</a:t>
            </a:r>
            <a:r>
              <a:rPr lang="en-US" dirty="0" smtClean="0"/>
              <a:t> </a:t>
            </a:r>
            <a:r>
              <a:rPr lang="en-US" dirty="0" err="1" smtClean="0"/>
              <a:t>goitre</a:t>
            </a:r>
            <a:r>
              <a:rPr lang="en-US" dirty="0" smtClean="0"/>
              <a:t> producing symptom due to compression of adjoining structure and can’t be operated</a:t>
            </a:r>
            <a:endParaRPr lang="en-US" dirty="0"/>
          </a:p>
        </p:txBody>
      </p:sp>
      <p:pic>
        <p:nvPicPr>
          <p:cNvPr id="5" name="~PP3427.WAV">
            <a:hlinkClick r:id="" action="ppaction://media"/>
          </p:cNvPr>
          <p:cNvPicPr>
            <a:picLocks noRot="1" noChangeAspect="1"/>
          </p:cNvPicPr>
          <p:nvPr>
            <a:wavAudioFile r:embed="rId1" name="~PP3427.WAV"/>
          </p:nvPr>
        </p:nvPicPr>
        <p:blipFill>
          <a:blip r:embed="rId3" cstate="print"/>
          <a:stretch>
            <a:fillRect/>
          </a:stretch>
        </p:blipFill>
        <p:spPr>
          <a:xfrm>
            <a:off x="8696325" y="6410325"/>
            <a:ext cx="304800" cy="304800"/>
          </a:xfrm>
          <a:prstGeom prst="rect">
            <a:avLst/>
          </a:prstGeom>
        </p:spPr>
      </p:pic>
    </p:spTree>
  </p:cSld>
  <p:clrMapOvr>
    <a:masterClrMapping/>
  </p:clrMapOvr>
  <p:transition advTm="700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smtClean="0"/>
              <a:t>ADVANTAGE:</a:t>
            </a:r>
            <a:r>
              <a:rPr lang="en-US" dirty="0" smtClean="0"/>
              <a:t>-</a:t>
            </a:r>
          </a:p>
          <a:p>
            <a:pPr marL="514350" indent="-514350">
              <a:buAutoNum type="arabicPeriod"/>
            </a:pPr>
            <a:r>
              <a:rPr lang="en-US" dirty="0" smtClean="0"/>
              <a:t>Cost of therapy is low.</a:t>
            </a:r>
          </a:p>
          <a:p>
            <a:pPr marL="514350" indent="-514350">
              <a:buAutoNum type="arabicPeriod"/>
            </a:pPr>
            <a:r>
              <a:rPr lang="en-US" dirty="0" smtClean="0"/>
              <a:t>Hospitalization not required , can be given on out patient basis.</a:t>
            </a:r>
          </a:p>
          <a:p>
            <a:pPr marL="514350" indent="-514350">
              <a:buAutoNum type="arabicPeriod"/>
            </a:pPr>
            <a:r>
              <a:rPr lang="en-US" dirty="0" smtClean="0"/>
              <a:t>Control is permanent, recurrence not occur</a:t>
            </a:r>
          </a:p>
          <a:p>
            <a:pPr marL="514350" indent="-514350">
              <a:buAutoNum type="arabicPeriod"/>
            </a:pPr>
            <a:r>
              <a:rPr lang="en-US" dirty="0" smtClean="0"/>
              <a:t>Less chance of complication compared to surgery like surgical scar, damage to parathyroid, injury to recurrent laryngeal nerve.</a:t>
            </a:r>
          </a:p>
          <a:p>
            <a:pPr marL="514350" indent="-514350">
              <a:buAutoNum type="arabicPeriod"/>
            </a:pPr>
            <a:endParaRPr lang="en-US" dirty="0"/>
          </a:p>
        </p:txBody>
      </p:sp>
      <p:pic>
        <p:nvPicPr>
          <p:cNvPr id="5" name="~PP761.WAV">
            <a:hlinkClick r:id="" action="ppaction://media"/>
          </p:cNvPr>
          <p:cNvPicPr>
            <a:picLocks noRot="1" noChangeAspect="1"/>
          </p:cNvPicPr>
          <p:nvPr>
            <a:wavAudioFile r:embed="rId1" name="~PP761.WAV"/>
          </p:nvPr>
        </p:nvPicPr>
        <p:blipFill>
          <a:blip r:embed="rId3" cstate="print"/>
          <a:stretch>
            <a:fillRect/>
          </a:stretch>
        </p:blipFill>
        <p:spPr>
          <a:xfrm>
            <a:off x="8696325" y="6410325"/>
            <a:ext cx="304800" cy="304800"/>
          </a:xfrm>
          <a:prstGeom prst="rect">
            <a:avLst/>
          </a:prstGeom>
        </p:spPr>
      </p:pic>
    </p:spTree>
  </p:cSld>
  <p:clrMapOvr>
    <a:masterClrMapping/>
  </p:clrMapOvr>
  <p:transition advTm="741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smtClean="0"/>
              <a:t>DISADVANTAGE:-</a:t>
            </a:r>
          </a:p>
          <a:p>
            <a:pPr marL="514350" indent="-514350">
              <a:buAutoNum type="arabicPeriod"/>
            </a:pPr>
            <a:r>
              <a:rPr lang="en-US" dirty="0" smtClean="0"/>
              <a:t>Permanent hypothyroidism occur in some cases , life long hormone supplementation required in such cases.</a:t>
            </a:r>
          </a:p>
          <a:p>
            <a:pPr marL="514350" indent="-514350">
              <a:buAutoNum type="arabicPeriod"/>
            </a:pPr>
            <a:r>
              <a:rPr lang="en-US" dirty="0" smtClean="0"/>
              <a:t>Delayed onset of action so other drugs needed in between the window period.</a:t>
            </a:r>
          </a:p>
          <a:p>
            <a:pPr marL="514350" indent="-514350">
              <a:buAutoNum type="arabicPeriod"/>
            </a:pPr>
            <a:r>
              <a:rPr lang="en-US" dirty="0" smtClean="0"/>
              <a:t>Cannot used during pregnancy as fetal thyroid may get damage causes congenital hypothyroidism.</a:t>
            </a:r>
          </a:p>
          <a:p>
            <a:pPr marL="514350" indent="-514350">
              <a:buAutoNum type="arabicPeriod"/>
            </a:pPr>
            <a:r>
              <a:rPr lang="en-US" dirty="0" smtClean="0"/>
              <a:t>Preferably not used in young patients less than 30 years</a:t>
            </a:r>
          </a:p>
          <a:p>
            <a:pPr marL="514350" indent="-514350">
              <a:buAutoNum type="arabicPeriod"/>
            </a:pPr>
            <a:endParaRPr lang="en-US" dirty="0"/>
          </a:p>
        </p:txBody>
      </p:sp>
      <p:pic>
        <p:nvPicPr>
          <p:cNvPr id="5" name="~PP2383.WAV">
            <a:hlinkClick r:id="" action="ppaction://media"/>
          </p:cNvPr>
          <p:cNvPicPr>
            <a:picLocks noRot="1" noChangeAspect="1"/>
          </p:cNvPicPr>
          <p:nvPr>
            <a:wavAudioFile r:embed="rId1" name="~PP2383.WAV"/>
          </p:nvPr>
        </p:nvPicPr>
        <p:blipFill>
          <a:blip r:embed="rId3" cstate="print"/>
          <a:stretch>
            <a:fillRect/>
          </a:stretch>
        </p:blipFill>
        <p:spPr>
          <a:xfrm>
            <a:off x="8696325" y="6410325"/>
            <a:ext cx="304800" cy="304800"/>
          </a:xfrm>
          <a:prstGeom prst="rect">
            <a:avLst/>
          </a:prstGeom>
        </p:spPr>
      </p:pic>
    </p:spTree>
  </p:cSld>
  <p:clrMapOvr>
    <a:masterClrMapping/>
  </p:clrMapOvr>
  <p:transition advTm="724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drugs used in hyperthyroidism:-</a:t>
            </a:r>
            <a:endParaRPr lang="en-US" dirty="0"/>
          </a:p>
        </p:txBody>
      </p:sp>
      <p:sp>
        <p:nvSpPr>
          <p:cNvPr id="3" name="Content Placeholder 2"/>
          <p:cNvSpPr>
            <a:spLocks noGrp="1"/>
          </p:cNvSpPr>
          <p:nvPr>
            <p:ph idx="1"/>
          </p:nvPr>
        </p:nvSpPr>
        <p:spPr/>
        <p:txBody>
          <a:bodyPr/>
          <a:lstStyle/>
          <a:p>
            <a:r>
              <a:rPr lang="en-US" dirty="0" smtClean="0"/>
              <a:t>1. </a:t>
            </a:r>
            <a:r>
              <a:rPr lang="en-US" b="1" dirty="0" smtClean="0"/>
              <a:t>to control cardiac stimulant effect:-</a:t>
            </a:r>
          </a:p>
          <a:p>
            <a:pPr>
              <a:buNone/>
            </a:pPr>
            <a:r>
              <a:rPr lang="en-US" dirty="0" smtClean="0"/>
              <a:t> beta blockers- </a:t>
            </a:r>
            <a:r>
              <a:rPr lang="en-US" dirty="0" err="1" smtClean="0"/>
              <a:t>propranolol</a:t>
            </a:r>
            <a:r>
              <a:rPr lang="en-US" dirty="0" smtClean="0"/>
              <a:t>, </a:t>
            </a:r>
            <a:r>
              <a:rPr lang="en-US" dirty="0" err="1" smtClean="0"/>
              <a:t>atenolol</a:t>
            </a:r>
            <a:r>
              <a:rPr lang="en-US" dirty="0" smtClean="0"/>
              <a:t>, </a:t>
            </a:r>
            <a:r>
              <a:rPr lang="en-US" dirty="0" err="1" smtClean="0"/>
              <a:t>esmolol</a:t>
            </a:r>
            <a:r>
              <a:rPr lang="en-US" dirty="0" smtClean="0"/>
              <a:t>,  these agents are used to control symptom of </a:t>
            </a:r>
            <a:r>
              <a:rPr lang="en-US" dirty="0" err="1" smtClean="0"/>
              <a:t>thyrotoxicosis</a:t>
            </a:r>
            <a:r>
              <a:rPr lang="en-US" dirty="0" smtClean="0"/>
              <a:t> like tachycardia, palpitation, tremors. In hyperthyroidism there is increase number of beta receptors and their sensitivity increased so these drugs used .</a:t>
            </a:r>
          </a:p>
          <a:p>
            <a:pPr>
              <a:buNone/>
            </a:pPr>
            <a:r>
              <a:rPr lang="en-US" dirty="0" smtClean="0"/>
              <a:t>Calcium channel blockers:- </a:t>
            </a:r>
            <a:r>
              <a:rPr lang="en-US" dirty="0" err="1" smtClean="0"/>
              <a:t>diltiazem</a:t>
            </a:r>
            <a:r>
              <a:rPr lang="en-US" dirty="0" smtClean="0"/>
              <a:t> &amp; </a:t>
            </a:r>
            <a:r>
              <a:rPr lang="en-US" dirty="0" err="1" smtClean="0"/>
              <a:t>verapamil</a:t>
            </a:r>
            <a:r>
              <a:rPr lang="en-US" dirty="0" smtClean="0"/>
              <a:t> are also used to control above symptoms.</a:t>
            </a:r>
          </a:p>
          <a:p>
            <a:pPr>
              <a:buNone/>
            </a:pPr>
            <a:endParaRPr lang="en-US" dirty="0"/>
          </a:p>
        </p:txBody>
      </p:sp>
      <p:pic>
        <p:nvPicPr>
          <p:cNvPr id="4" name="~PP274.WAV">
            <a:hlinkClick r:id="" action="ppaction://media"/>
          </p:cNvPr>
          <p:cNvPicPr>
            <a:picLocks noRot="1" noChangeAspect="1"/>
          </p:cNvPicPr>
          <p:nvPr>
            <a:wavAudioFile r:embed="rId1" name="~PP274.WAV"/>
          </p:nvPr>
        </p:nvPicPr>
        <p:blipFill>
          <a:blip r:embed="rId3" cstate="print"/>
          <a:stretch>
            <a:fillRect/>
          </a:stretch>
        </p:blipFill>
        <p:spPr>
          <a:xfrm>
            <a:off x="8696325" y="6410325"/>
            <a:ext cx="304800" cy="304800"/>
          </a:xfrm>
          <a:prstGeom prst="rect">
            <a:avLst/>
          </a:prstGeom>
        </p:spPr>
      </p:pic>
    </p:spTree>
  </p:cSld>
  <p:clrMapOvr>
    <a:masterClrMapping/>
  </p:clrMapOvr>
  <p:transition advTm="645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 corticosteroids:- </a:t>
            </a:r>
            <a:r>
              <a:rPr lang="en-US" dirty="0" err="1" smtClean="0"/>
              <a:t>dexamethasone</a:t>
            </a:r>
            <a:r>
              <a:rPr lang="en-US" dirty="0" smtClean="0"/>
              <a:t> inhibits release of thyroid hormone &amp; peripheral conversion of T4 to T3.</a:t>
            </a:r>
          </a:p>
          <a:p>
            <a:r>
              <a:rPr lang="en-US" dirty="0" smtClean="0"/>
              <a:t>3 </a:t>
            </a:r>
            <a:r>
              <a:rPr lang="en-US" dirty="0" err="1" smtClean="0"/>
              <a:t>cholestyramine</a:t>
            </a:r>
            <a:r>
              <a:rPr lang="en-US" dirty="0" smtClean="0"/>
              <a:t>:- </a:t>
            </a:r>
            <a:r>
              <a:rPr lang="en-US" dirty="0" err="1" smtClean="0"/>
              <a:t>cholestyramine</a:t>
            </a:r>
            <a:r>
              <a:rPr lang="en-US" dirty="0" smtClean="0"/>
              <a:t> binds with thyroid hormone in gut &amp; prevents it </a:t>
            </a:r>
            <a:r>
              <a:rPr lang="en-US" dirty="0" err="1" smtClean="0"/>
              <a:t>enterohepatic</a:t>
            </a:r>
            <a:r>
              <a:rPr lang="en-US" dirty="0" smtClean="0"/>
              <a:t> circulation.</a:t>
            </a:r>
            <a:endParaRPr lang="en-US" dirty="0"/>
          </a:p>
        </p:txBody>
      </p:sp>
      <p:pic>
        <p:nvPicPr>
          <p:cNvPr id="4" name="~PP2182.WAV">
            <a:hlinkClick r:id="" action="ppaction://media"/>
          </p:cNvPr>
          <p:cNvPicPr>
            <a:picLocks noRot="1" noChangeAspect="1"/>
          </p:cNvPicPr>
          <p:nvPr>
            <a:wavAudioFile r:embed="rId1" name="~PP2182.WAV"/>
          </p:nvPr>
        </p:nvPicPr>
        <p:blipFill>
          <a:blip r:embed="rId3" cstate="print"/>
          <a:stretch>
            <a:fillRect/>
          </a:stretch>
        </p:blipFill>
        <p:spPr>
          <a:xfrm>
            <a:off x="8696325" y="6410325"/>
            <a:ext cx="304800" cy="304800"/>
          </a:xfrm>
          <a:prstGeom prst="rect">
            <a:avLst/>
          </a:prstGeom>
        </p:spPr>
      </p:pic>
    </p:spTree>
  </p:cSld>
  <p:clrMapOvr>
    <a:masterClrMapping/>
  </p:clrMapOvr>
  <p:transition advTm="409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sz="6600" dirty="0" smtClean="0"/>
              <a:t>    </a:t>
            </a:r>
            <a:r>
              <a:rPr lang="en-US" sz="6600" i="1" dirty="0" smtClean="0">
                <a:solidFill>
                  <a:schemeClr val="accent2">
                    <a:lumMod val="75000"/>
                  </a:schemeClr>
                </a:solidFill>
              </a:rPr>
              <a:t>THANK YOU</a:t>
            </a:r>
            <a:r>
              <a:rPr lang="en-US" i="1" dirty="0" smtClean="0">
                <a:solidFill>
                  <a:schemeClr val="accent2">
                    <a:lumMod val="75000"/>
                  </a:schemeClr>
                </a:solidFill>
              </a:rPr>
              <a:t>                                                                                                             </a:t>
            </a:r>
            <a:endParaRPr lang="en-US" i="1" dirty="0">
              <a:solidFill>
                <a:schemeClr val="accent2">
                  <a:lumMod val="75000"/>
                </a:schemeClr>
              </a:solidFill>
            </a:endParaRPr>
          </a:p>
        </p:txBody>
      </p:sp>
      <p:pic>
        <p:nvPicPr>
          <p:cNvPr id="4" name="~PP1822.WAV">
            <a:hlinkClick r:id="" action="ppaction://media"/>
          </p:cNvPr>
          <p:cNvPicPr>
            <a:picLocks noRot="1" noChangeAspect="1"/>
          </p:cNvPicPr>
          <p:nvPr>
            <a:wavAudioFile r:embed="rId1" name="~PP1822.WAV"/>
          </p:nvPr>
        </p:nvPicPr>
        <p:blipFill>
          <a:blip r:embed="rId3" cstate="print"/>
          <a:stretch>
            <a:fillRect/>
          </a:stretch>
        </p:blipFill>
        <p:spPr>
          <a:xfrm>
            <a:off x="8696325" y="6410325"/>
            <a:ext cx="304800" cy="304800"/>
          </a:xfrm>
          <a:prstGeom prst="rect">
            <a:avLst/>
          </a:prstGeom>
        </p:spPr>
      </p:pic>
    </p:spTree>
  </p:cSld>
  <p:clrMapOvr>
    <a:masterClrMapping/>
  </p:clrMapOvr>
  <p:transition advTm="103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THYROID INHIBITORS:-</a:t>
            </a:r>
            <a:endParaRPr lang="en-US" dirty="0"/>
          </a:p>
        </p:txBody>
      </p:sp>
      <p:pic>
        <p:nvPicPr>
          <p:cNvPr id="1026" name="Picture 2" descr="C:\Users\PC\Downloads\thyroid-and-antithyroid-drugs-15-638.jpg"/>
          <p:cNvPicPr>
            <a:picLocks noGrp="1" noChangeAspect="1" noChangeArrowheads="1"/>
          </p:cNvPicPr>
          <p:nvPr>
            <p:ph idx="1"/>
          </p:nvPr>
        </p:nvPicPr>
        <p:blipFill>
          <a:blip r:embed="rId3" cstate="print"/>
          <a:srcRect/>
          <a:stretch>
            <a:fillRect/>
          </a:stretch>
        </p:blipFill>
        <p:spPr bwMode="auto">
          <a:xfrm>
            <a:off x="0" y="1524000"/>
            <a:ext cx="8153400" cy="5334000"/>
          </a:xfrm>
          <a:prstGeom prst="rect">
            <a:avLst/>
          </a:prstGeom>
          <a:noFill/>
        </p:spPr>
      </p:pic>
      <p:pic>
        <p:nvPicPr>
          <p:cNvPr id="4" name="~PP1653.WAV">
            <a:hlinkClick r:id="" action="ppaction://media"/>
          </p:cNvPr>
          <p:cNvPicPr>
            <a:picLocks noRot="1" noChangeAspect="1"/>
          </p:cNvPicPr>
          <p:nvPr>
            <a:wavAudioFile r:embed="rId1" name="~PP1653.WAV"/>
          </p:nvPr>
        </p:nvPicPr>
        <p:blipFill>
          <a:blip r:embed="rId4" cstate="print"/>
          <a:stretch>
            <a:fillRect/>
          </a:stretch>
        </p:blipFill>
        <p:spPr>
          <a:xfrm>
            <a:off x="8696325" y="6410325"/>
            <a:ext cx="304800" cy="304800"/>
          </a:xfrm>
          <a:prstGeom prst="rect">
            <a:avLst/>
          </a:prstGeom>
        </p:spPr>
      </p:pic>
    </p:spTree>
  </p:cSld>
  <p:clrMapOvr>
    <a:masterClrMapping/>
  </p:clrMapOvr>
  <p:transition advTm="48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PC\Downloads\moa anti thyroid.jpg"/>
          <p:cNvPicPr>
            <a:picLocks noGrp="1" noChangeAspect="1" noChangeArrowheads="1"/>
          </p:cNvPicPr>
          <p:nvPr>
            <p:ph idx="1"/>
          </p:nvPr>
        </p:nvPicPr>
        <p:blipFill>
          <a:blip r:embed="rId3" cstate="print"/>
          <a:srcRect/>
          <a:stretch>
            <a:fillRect/>
          </a:stretch>
        </p:blipFill>
        <p:spPr bwMode="auto">
          <a:xfrm>
            <a:off x="0" y="0"/>
            <a:ext cx="8181975" cy="6858000"/>
          </a:xfrm>
          <a:prstGeom prst="rect">
            <a:avLst/>
          </a:prstGeom>
          <a:noFill/>
        </p:spPr>
      </p:pic>
      <p:pic>
        <p:nvPicPr>
          <p:cNvPr id="4" name="~PP373.WAV">
            <a:hlinkClick r:id="" action="ppaction://media"/>
          </p:cNvPr>
          <p:cNvPicPr>
            <a:picLocks noRot="1" noChangeAspect="1"/>
          </p:cNvPicPr>
          <p:nvPr>
            <a:wavAudioFile r:embed="rId1" name="~PP373.WAV"/>
          </p:nvPr>
        </p:nvPicPr>
        <p:blipFill>
          <a:blip r:embed="rId4" cstate="print"/>
          <a:stretch>
            <a:fillRect/>
          </a:stretch>
        </p:blipFill>
        <p:spPr>
          <a:xfrm>
            <a:off x="8696325" y="6410325"/>
            <a:ext cx="304800" cy="304800"/>
          </a:xfrm>
          <a:prstGeom prst="rect">
            <a:avLst/>
          </a:prstGeom>
        </p:spPr>
      </p:pic>
    </p:spTree>
  </p:cSld>
  <p:clrMapOvr>
    <a:masterClrMapping/>
  </p:clrMapOvr>
  <p:transition advTm="544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HORMONE SYNTHESIS INHIBITOR:-</a:t>
            </a:r>
            <a:endParaRPr lang="en-US" dirty="0"/>
          </a:p>
        </p:txBody>
      </p:sp>
      <p:sp>
        <p:nvSpPr>
          <p:cNvPr id="3" name="Content Placeholder 2"/>
          <p:cNvSpPr>
            <a:spLocks noGrp="1"/>
          </p:cNvSpPr>
          <p:nvPr>
            <p:ph idx="1"/>
          </p:nvPr>
        </p:nvSpPr>
        <p:spPr/>
        <p:txBody>
          <a:bodyPr/>
          <a:lstStyle/>
          <a:p>
            <a:r>
              <a:rPr lang="en-US" dirty="0" smtClean="0"/>
              <a:t>These drugs belong to </a:t>
            </a:r>
            <a:r>
              <a:rPr lang="en-US" dirty="0" err="1" smtClean="0"/>
              <a:t>thionamide</a:t>
            </a:r>
            <a:r>
              <a:rPr lang="en-US" dirty="0" smtClean="0"/>
              <a:t> group of drugs. </a:t>
            </a:r>
            <a:r>
              <a:rPr lang="en-US" dirty="0" err="1" smtClean="0"/>
              <a:t>Propylthiouracil</a:t>
            </a:r>
            <a:r>
              <a:rPr lang="en-US" dirty="0" smtClean="0"/>
              <a:t> is prototype drug of this group.</a:t>
            </a:r>
          </a:p>
          <a:p>
            <a:r>
              <a:rPr lang="en-US" b="1" u="sng" dirty="0" smtClean="0"/>
              <a:t>MECHANISM OF ACTION</a:t>
            </a:r>
            <a:r>
              <a:rPr lang="en-US" dirty="0" smtClean="0"/>
              <a:t>:-</a:t>
            </a:r>
          </a:p>
          <a:p>
            <a:pPr>
              <a:buNone/>
            </a:pPr>
            <a:r>
              <a:rPr lang="en-US" dirty="0" smtClean="0"/>
              <a:t>These drugs inhibit the enzyme </a:t>
            </a:r>
            <a:r>
              <a:rPr lang="en-US" dirty="0" err="1" smtClean="0"/>
              <a:t>peroxidase</a:t>
            </a:r>
            <a:r>
              <a:rPr lang="en-US" dirty="0" smtClean="0"/>
              <a:t> involved in the process of iodination of tyrosine in </a:t>
            </a:r>
            <a:r>
              <a:rPr lang="en-US" dirty="0" err="1" smtClean="0"/>
              <a:t>thyroglobulin</a:t>
            </a:r>
            <a:r>
              <a:rPr lang="en-US" dirty="0" smtClean="0"/>
              <a:t> &amp; subsequent coupling reaction.</a:t>
            </a:r>
          </a:p>
          <a:p>
            <a:pPr>
              <a:buNone/>
            </a:pPr>
            <a:r>
              <a:rPr lang="en-US" dirty="0" smtClean="0"/>
              <a:t>Additionally peripheral conversion of T4 to T3 is also inhibited by </a:t>
            </a:r>
            <a:r>
              <a:rPr lang="en-US" dirty="0" err="1" smtClean="0"/>
              <a:t>propylthiouracil</a:t>
            </a:r>
            <a:r>
              <a:rPr lang="en-US" dirty="0" smtClean="0"/>
              <a:t> but not by other drugs of this group.</a:t>
            </a:r>
          </a:p>
          <a:p>
            <a:pPr>
              <a:buNone/>
            </a:pPr>
            <a:endParaRPr lang="en-US" dirty="0" smtClean="0"/>
          </a:p>
          <a:p>
            <a:pPr>
              <a:buNone/>
            </a:pPr>
            <a:endParaRPr lang="en-US" dirty="0"/>
          </a:p>
        </p:txBody>
      </p:sp>
      <p:pic>
        <p:nvPicPr>
          <p:cNvPr id="4" name="~PP2763.WAV">
            <a:hlinkClick r:id="" action="ppaction://media"/>
          </p:cNvPr>
          <p:cNvPicPr>
            <a:picLocks noRot="1" noChangeAspect="1"/>
          </p:cNvPicPr>
          <p:nvPr>
            <a:wavAudioFile r:embed="rId1" name="~PP2763.WAV"/>
          </p:nvPr>
        </p:nvPicPr>
        <p:blipFill>
          <a:blip r:embed="rId3" cstate="print"/>
          <a:stretch>
            <a:fillRect/>
          </a:stretch>
        </p:blipFill>
        <p:spPr>
          <a:xfrm>
            <a:off x="8696325" y="6410325"/>
            <a:ext cx="304800" cy="304800"/>
          </a:xfrm>
          <a:prstGeom prst="rect">
            <a:avLst/>
          </a:prstGeom>
        </p:spPr>
      </p:pic>
    </p:spTree>
  </p:cSld>
  <p:clrMapOvr>
    <a:masterClrMapping/>
  </p:clrMapOvr>
  <p:transition advTm="682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Onset of action requires about 3 to 4 weeks. This is the time required for depletion of stored hormone.</a:t>
            </a:r>
          </a:p>
          <a:p>
            <a:pPr>
              <a:buNone/>
            </a:pPr>
            <a:r>
              <a:rPr lang="en-US" dirty="0" smtClean="0"/>
              <a:t>As </a:t>
            </a:r>
            <a:r>
              <a:rPr lang="en-US" dirty="0" err="1" smtClean="0"/>
              <a:t>propylthiouracil</a:t>
            </a:r>
            <a:r>
              <a:rPr lang="en-US" dirty="0" smtClean="0"/>
              <a:t> also inhibit peripheral conversion so it acts faster than other &amp; some time used for treatment of severe hyperthyroidism.</a:t>
            </a:r>
          </a:p>
          <a:p>
            <a:pPr>
              <a:buNone/>
            </a:pPr>
            <a:r>
              <a:rPr lang="en-US" dirty="0" err="1" smtClean="0"/>
              <a:t>Carbimazole</a:t>
            </a:r>
            <a:r>
              <a:rPr lang="en-US" dirty="0" smtClean="0"/>
              <a:t> is 3 times more potent than </a:t>
            </a:r>
            <a:r>
              <a:rPr lang="en-US" dirty="0" err="1" smtClean="0"/>
              <a:t>propylthiouracil</a:t>
            </a:r>
            <a:r>
              <a:rPr lang="en-US" dirty="0" smtClean="0"/>
              <a:t>.</a:t>
            </a:r>
            <a:endParaRPr lang="en-US" dirty="0"/>
          </a:p>
        </p:txBody>
      </p:sp>
      <p:pic>
        <p:nvPicPr>
          <p:cNvPr id="4" name="~PP2531.WAV">
            <a:hlinkClick r:id="" action="ppaction://media"/>
          </p:cNvPr>
          <p:cNvPicPr>
            <a:picLocks noRot="1" noChangeAspect="1"/>
          </p:cNvPicPr>
          <p:nvPr>
            <a:wavAudioFile r:embed="rId1" name="~PP2531.WAV"/>
          </p:nvPr>
        </p:nvPicPr>
        <p:blipFill>
          <a:blip r:embed="rId3" cstate="print"/>
          <a:stretch>
            <a:fillRect/>
          </a:stretch>
        </p:blipFill>
        <p:spPr>
          <a:xfrm>
            <a:off x="8696325" y="6410325"/>
            <a:ext cx="304800" cy="304800"/>
          </a:xfrm>
          <a:prstGeom prst="rect">
            <a:avLst/>
          </a:prstGeom>
        </p:spPr>
      </p:pic>
    </p:spTree>
  </p:cSld>
  <p:clrMapOvr>
    <a:masterClrMapping/>
  </p:clrMapOvr>
  <p:transition advTm="566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u="sng" dirty="0" smtClean="0"/>
              <a:t>PHARMACOKINETICS:-</a:t>
            </a:r>
          </a:p>
          <a:p>
            <a:pPr>
              <a:buNone/>
            </a:pPr>
            <a:r>
              <a:rPr lang="en-US" dirty="0" smtClean="0"/>
              <a:t>These drugs absorbed rapidly on oral administration widely distributed &amp; concentrated in thyroid gland.</a:t>
            </a:r>
          </a:p>
          <a:p>
            <a:pPr>
              <a:buNone/>
            </a:pPr>
            <a:r>
              <a:rPr lang="en-US" dirty="0" smtClean="0"/>
              <a:t>Plasma half life of PTU is 75 minutes, while of </a:t>
            </a:r>
            <a:r>
              <a:rPr lang="en-US" dirty="0" err="1" smtClean="0"/>
              <a:t>carbimazole</a:t>
            </a:r>
            <a:r>
              <a:rPr lang="en-US" dirty="0" smtClean="0"/>
              <a:t> is 6-8 hours. plasma half life is short but effect is longer due to accumulation of drug in thyroid gland.</a:t>
            </a:r>
          </a:p>
          <a:p>
            <a:pPr>
              <a:buNone/>
            </a:pPr>
            <a:r>
              <a:rPr lang="en-US" dirty="0" err="1" smtClean="0"/>
              <a:t>Carbimazole</a:t>
            </a:r>
            <a:r>
              <a:rPr lang="en-US" dirty="0" smtClean="0"/>
              <a:t> converted into active metabolite </a:t>
            </a:r>
            <a:r>
              <a:rPr lang="en-US" dirty="0" err="1" smtClean="0"/>
              <a:t>methimazole</a:t>
            </a:r>
            <a:r>
              <a:rPr lang="en-US" dirty="0" smtClean="0"/>
              <a:t> for action.</a:t>
            </a:r>
          </a:p>
          <a:p>
            <a:pPr>
              <a:buNone/>
            </a:pPr>
            <a:r>
              <a:rPr lang="en-US" dirty="0" smtClean="0"/>
              <a:t>PTU strongly bound to plasma protein so less amount cross placenta (can be used in pregnancy), while </a:t>
            </a:r>
            <a:r>
              <a:rPr lang="en-US" dirty="0" err="1" smtClean="0"/>
              <a:t>carbimazole</a:t>
            </a:r>
            <a:r>
              <a:rPr lang="en-US" dirty="0" smtClean="0"/>
              <a:t> less bound readily cross placenta &amp; secreted in milk.</a:t>
            </a:r>
          </a:p>
          <a:p>
            <a:pPr>
              <a:buNone/>
            </a:pPr>
            <a:r>
              <a:rPr lang="en-US" dirty="0" smtClean="0"/>
              <a:t>Most amount excreted in urine after </a:t>
            </a:r>
            <a:r>
              <a:rPr lang="en-US" dirty="0" err="1" smtClean="0"/>
              <a:t>glucuronide</a:t>
            </a:r>
            <a:r>
              <a:rPr lang="en-US" dirty="0" smtClean="0"/>
              <a:t> conjugation .</a:t>
            </a:r>
            <a:endParaRPr lang="en-US" dirty="0"/>
          </a:p>
        </p:txBody>
      </p:sp>
      <p:pic>
        <p:nvPicPr>
          <p:cNvPr id="4" name="~PP3501.WAV">
            <a:hlinkClick r:id="" action="ppaction://media"/>
          </p:cNvPr>
          <p:cNvPicPr>
            <a:picLocks noRot="1" noChangeAspect="1"/>
          </p:cNvPicPr>
          <p:nvPr>
            <a:wavAudioFile r:embed="rId1" name="~PP3501.WAV"/>
          </p:nvPr>
        </p:nvPicPr>
        <p:blipFill>
          <a:blip r:embed="rId3" cstate="print"/>
          <a:stretch>
            <a:fillRect/>
          </a:stretch>
        </p:blipFill>
        <p:spPr>
          <a:xfrm>
            <a:off x="8696325" y="6410325"/>
            <a:ext cx="304800" cy="304800"/>
          </a:xfrm>
          <a:prstGeom prst="rect">
            <a:avLst/>
          </a:prstGeom>
        </p:spPr>
      </p:pic>
    </p:spTree>
  </p:cSld>
  <p:clrMapOvr>
    <a:masterClrMapping/>
  </p:clrMapOvr>
  <p:transition advTm="761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u="sng" dirty="0" smtClean="0"/>
              <a:t>CLINICAL USES:-</a:t>
            </a:r>
          </a:p>
          <a:p>
            <a:pPr>
              <a:buNone/>
            </a:pPr>
            <a:r>
              <a:rPr lang="en-US" dirty="0" smtClean="0"/>
              <a:t>To achieve spontaneous remission &amp; control of </a:t>
            </a:r>
            <a:r>
              <a:rPr lang="en-US" dirty="0" err="1" smtClean="0"/>
              <a:t>thyrotoxicosis</a:t>
            </a:r>
            <a:r>
              <a:rPr lang="en-US" dirty="0" smtClean="0"/>
              <a:t> in-</a:t>
            </a:r>
          </a:p>
          <a:p>
            <a:pPr>
              <a:buNone/>
            </a:pPr>
            <a:r>
              <a:rPr lang="en-US" b="1" dirty="0" smtClean="0"/>
              <a:t>1.grave’s disease- </a:t>
            </a:r>
            <a:r>
              <a:rPr lang="en-US" dirty="0" smtClean="0"/>
              <a:t>these are </a:t>
            </a:r>
            <a:r>
              <a:rPr lang="en-US" dirty="0" err="1" smtClean="0"/>
              <a:t>preferd</a:t>
            </a:r>
            <a:r>
              <a:rPr lang="en-US" dirty="0" smtClean="0"/>
              <a:t> drug in young patients &amp; remission occur in most patients within one year. Dose range from 150 – 400 mg/day in divided dose. The dose may be reduced in 10 to 12 weeks when patient become </a:t>
            </a:r>
            <a:r>
              <a:rPr lang="en-US" dirty="0" err="1" smtClean="0"/>
              <a:t>euthyroid</a:t>
            </a:r>
            <a:r>
              <a:rPr lang="en-US" dirty="0" smtClean="0"/>
              <a:t>.</a:t>
            </a:r>
          </a:p>
          <a:p>
            <a:pPr>
              <a:buNone/>
            </a:pPr>
            <a:r>
              <a:rPr lang="en-US" b="1" dirty="0" smtClean="0"/>
              <a:t>2. Toxic nodular </a:t>
            </a:r>
            <a:r>
              <a:rPr lang="en-US" b="1" dirty="0" err="1" smtClean="0"/>
              <a:t>goitre</a:t>
            </a:r>
            <a:r>
              <a:rPr lang="en-US" b="1" dirty="0" smtClean="0"/>
              <a:t>- </a:t>
            </a:r>
            <a:r>
              <a:rPr lang="en-US" dirty="0" smtClean="0"/>
              <a:t>treatment of choice is surgical </a:t>
            </a:r>
            <a:r>
              <a:rPr lang="en-US" dirty="0" err="1" smtClean="0"/>
              <a:t>excission</a:t>
            </a:r>
            <a:r>
              <a:rPr lang="en-US" dirty="0" smtClean="0"/>
              <a:t> but these drug may be used in whom surgical </a:t>
            </a:r>
            <a:r>
              <a:rPr lang="en-US" dirty="0" err="1" smtClean="0"/>
              <a:t>excission</a:t>
            </a:r>
            <a:r>
              <a:rPr lang="en-US" dirty="0" smtClean="0"/>
              <a:t> or radioactive iodine can not be used.</a:t>
            </a:r>
            <a:endParaRPr lang="en-US" dirty="0"/>
          </a:p>
        </p:txBody>
      </p:sp>
      <p:pic>
        <p:nvPicPr>
          <p:cNvPr id="5" name="~PP1719.WAV">
            <a:hlinkClick r:id="" action="ppaction://media"/>
          </p:cNvPr>
          <p:cNvPicPr>
            <a:picLocks noRot="1" noChangeAspect="1"/>
          </p:cNvPicPr>
          <p:nvPr>
            <a:wavAudioFile r:embed="rId1" name="~PP1719.WAV"/>
          </p:nvPr>
        </p:nvPicPr>
        <p:blipFill>
          <a:blip r:embed="rId3" cstate="print"/>
          <a:stretch>
            <a:fillRect/>
          </a:stretch>
        </p:blipFill>
        <p:spPr>
          <a:xfrm>
            <a:off x="8696325" y="6410325"/>
            <a:ext cx="304800" cy="304800"/>
          </a:xfrm>
          <a:prstGeom prst="rect">
            <a:avLst/>
          </a:prstGeom>
        </p:spPr>
      </p:pic>
    </p:spTree>
  </p:cSld>
  <p:clrMapOvr>
    <a:masterClrMapping/>
  </p:clrMapOvr>
  <p:transition advTm="675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3. Used together with radioactive iodine- radioactive iodine administration leads to severe exacerbation of hypothyroidism. To prevent this these drugs are used prior to deplete the hormone stores.</a:t>
            </a:r>
          </a:p>
          <a:p>
            <a:pPr>
              <a:buNone/>
            </a:pPr>
            <a:r>
              <a:rPr lang="en-US" dirty="0" smtClean="0"/>
              <a:t>4. Preoperative control of hyperthyroidism-</a:t>
            </a:r>
          </a:p>
          <a:p>
            <a:pPr>
              <a:buNone/>
            </a:pPr>
            <a:endParaRPr lang="en-US" dirty="0"/>
          </a:p>
        </p:txBody>
      </p:sp>
      <p:pic>
        <p:nvPicPr>
          <p:cNvPr id="4" name="~PP3567.WAV">
            <a:hlinkClick r:id="" action="ppaction://media"/>
          </p:cNvPr>
          <p:cNvPicPr>
            <a:picLocks noRot="1" noChangeAspect="1"/>
          </p:cNvPicPr>
          <p:nvPr>
            <a:wavAudioFile r:embed="rId1" name="~PP3567.WAV"/>
          </p:nvPr>
        </p:nvPicPr>
        <p:blipFill>
          <a:blip r:embed="rId3" cstate="print"/>
          <a:stretch>
            <a:fillRect/>
          </a:stretch>
        </p:blipFill>
        <p:spPr>
          <a:xfrm>
            <a:off x="8696325" y="6410325"/>
            <a:ext cx="304800" cy="304800"/>
          </a:xfrm>
          <a:prstGeom prst="rect">
            <a:avLst/>
          </a:prstGeom>
        </p:spPr>
      </p:pic>
    </p:spTree>
  </p:cSld>
  <p:clrMapOvr>
    <a:masterClrMapping/>
  </p:clrMapOvr>
  <p:transition advTm="717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755</TotalTime>
  <Words>1537</Words>
  <Application>Microsoft Office PowerPoint</Application>
  <PresentationFormat>On-screen Show (4:3)</PresentationFormat>
  <Paragraphs>103</Paragraphs>
  <Slides>26</Slides>
  <Notes>0</Notes>
  <HiddenSlides>0</HiddenSlides>
  <MMClips>26</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Opulent</vt:lpstr>
      <vt:lpstr>THYROID HORMONE &amp; ANTI-THYROID DRUGS</vt:lpstr>
      <vt:lpstr>ANTI THYROID DRUGS:-</vt:lpstr>
      <vt:lpstr>CLASSIFICATION OF THYROID INHIBITORS:-</vt:lpstr>
      <vt:lpstr>Slide 4</vt:lpstr>
      <vt:lpstr>HORMONE SYNTHESIS INHIBITOR:-</vt:lpstr>
      <vt:lpstr>Slide 6</vt:lpstr>
      <vt:lpstr>Slide 7</vt:lpstr>
      <vt:lpstr>Slide 8</vt:lpstr>
      <vt:lpstr>Slide 9</vt:lpstr>
      <vt:lpstr>Slide 10</vt:lpstr>
      <vt:lpstr>IODINE &amp; IODIDES:-</vt:lpstr>
      <vt:lpstr>Slide 12</vt:lpstr>
      <vt:lpstr>Slide 13</vt:lpstr>
      <vt:lpstr>Slide 14</vt:lpstr>
      <vt:lpstr>Slide 15</vt:lpstr>
      <vt:lpstr>Slide 16</vt:lpstr>
      <vt:lpstr>RADIOACTIVE IODINE:-</vt:lpstr>
      <vt:lpstr>Slide 18</vt:lpstr>
      <vt:lpstr>Slide 19</vt:lpstr>
      <vt:lpstr>Slide 20</vt:lpstr>
      <vt:lpstr>Slide 21</vt:lpstr>
      <vt:lpstr>Slide 22</vt:lpstr>
      <vt:lpstr>Slide 23</vt:lpstr>
      <vt:lpstr>Other drugs used in hyperthyroidism:-</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ANTI-THYROID DRUGS</dc:title>
  <dc:creator>PC</dc:creator>
  <cp:lastModifiedBy>PC</cp:lastModifiedBy>
  <cp:revision>142</cp:revision>
  <dcterms:created xsi:type="dcterms:W3CDTF">2020-08-15T10:30:55Z</dcterms:created>
  <dcterms:modified xsi:type="dcterms:W3CDTF">2020-09-01T07:24:56Z</dcterms:modified>
</cp:coreProperties>
</file>